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70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9" r:id="rId12"/>
    <p:sldId id="272" r:id="rId13"/>
    <p:sldId id="273" r:id="rId14"/>
    <p:sldId id="274" r:id="rId15"/>
    <p:sldId id="282" r:id="rId16"/>
    <p:sldId id="276" r:id="rId17"/>
    <p:sldId id="275" r:id="rId18"/>
    <p:sldId id="277" r:id="rId19"/>
    <p:sldId id="281" r:id="rId20"/>
    <p:sldId id="280" r:id="rId21"/>
    <p:sldId id="284" r:id="rId22"/>
    <p:sldId id="283" r:id="rId23"/>
    <p:sldId id="285" r:id="rId24"/>
    <p:sldId id="287" r:id="rId25"/>
    <p:sldId id="288" r:id="rId26"/>
    <p:sldId id="278" r:id="rId27"/>
    <p:sldId id="290" r:id="rId28"/>
    <p:sldId id="268" r:id="rId29"/>
    <p:sldId id="29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D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3FCC-DE2B-461D-8899-CE09BC5410CC}" type="datetimeFigureOut">
              <a:rPr lang="en-US" smtClean="0"/>
              <a:t>28/04/2022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7FE76BC-D451-4EB1-A1DD-D748A7EB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2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3FCC-DE2B-461D-8899-CE09BC5410CC}" type="datetimeFigureOut">
              <a:rPr lang="en-US" smtClean="0"/>
              <a:t>28/04/2022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FE76BC-D451-4EB1-A1DD-D748A7EB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3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3FCC-DE2B-461D-8899-CE09BC5410CC}" type="datetimeFigureOut">
              <a:rPr lang="en-US" smtClean="0"/>
              <a:t>28/04/2022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FE76BC-D451-4EB1-A1DD-D748A7EBA1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6237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3FCC-DE2B-461D-8899-CE09BC5410CC}" type="datetimeFigureOut">
              <a:rPr lang="en-US" smtClean="0"/>
              <a:t>28/04/2022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FE76BC-D451-4EB1-A1DD-D748A7EB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35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3FCC-DE2B-461D-8899-CE09BC5410CC}" type="datetimeFigureOut">
              <a:rPr lang="en-US" smtClean="0"/>
              <a:t>28/04/2022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FE76BC-D451-4EB1-A1DD-D748A7EBA1C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816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3FCC-DE2B-461D-8899-CE09BC5410CC}" type="datetimeFigureOut">
              <a:rPr lang="en-US" smtClean="0"/>
              <a:t>28/04/2022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FE76BC-D451-4EB1-A1DD-D748A7EB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13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3FCC-DE2B-461D-8899-CE09BC5410CC}" type="datetimeFigureOut">
              <a:rPr lang="en-US" smtClean="0"/>
              <a:t>28/04/2022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6BC-D451-4EB1-A1DD-D748A7EB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49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3FCC-DE2B-461D-8899-CE09BC5410CC}" type="datetimeFigureOut">
              <a:rPr lang="en-US" smtClean="0"/>
              <a:t>28/04/2022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6BC-D451-4EB1-A1DD-D748A7EB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5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3FCC-DE2B-461D-8899-CE09BC5410CC}" type="datetimeFigureOut">
              <a:rPr lang="en-US" smtClean="0"/>
              <a:t>28/04/2022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6BC-D451-4EB1-A1DD-D748A7EB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3FCC-DE2B-461D-8899-CE09BC5410CC}" type="datetimeFigureOut">
              <a:rPr lang="en-US" smtClean="0"/>
              <a:t>28/04/2022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FE76BC-D451-4EB1-A1DD-D748A7EB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5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3FCC-DE2B-461D-8899-CE09BC5410CC}" type="datetimeFigureOut">
              <a:rPr lang="en-US" smtClean="0"/>
              <a:t>28/04/2022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7FE76BC-D451-4EB1-A1DD-D748A7EB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0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3FCC-DE2B-461D-8899-CE09BC5410CC}" type="datetimeFigureOut">
              <a:rPr lang="en-US" smtClean="0"/>
              <a:t>28/04/2022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7FE76BC-D451-4EB1-A1DD-D748A7EB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5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3FCC-DE2B-461D-8899-CE09BC5410CC}" type="datetimeFigureOut">
              <a:rPr lang="en-US" smtClean="0"/>
              <a:t>28/04/2022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6BC-D451-4EB1-A1DD-D748A7EB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9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3FCC-DE2B-461D-8899-CE09BC5410CC}" type="datetimeFigureOut">
              <a:rPr lang="en-US" smtClean="0"/>
              <a:t>28/04/2022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6BC-D451-4EB1-A1DD-D748A7EB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6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3FCC-DE2B-461D-8899-CE09BC5410CC}" type="datetimeFigureOut">
              <a:rPr lang="en-US" smtClean="0"/>
              <a:t>28/04/2022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76BC-D451-4EB1-A1DD-D748A7EB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7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3FCC-DE2B-461D-8899-CE09BC5410CC}" type="datetimeFigureOut">
              <a:rPr lang="en-US" smtClean="0"/>
              <a:t>28/04/2022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FE76BC-D451-4EB1-A1DD-D748A7EB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6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D3FCC-DE2B-461D-8899-CE09BC5410CC}" type="datetimeFigureOut">
              <a:rPr lang="en-US" smtClean="0"/>
              <a:t>28/04/2022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7FE76BC-D451-4EB1-A1DD-D748A7EB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2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346" y="1122363"/>
            <a:ext cx="11117180" cy="458541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XÉT TUYỂN VIÊN CHỨC NĂM 2022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Hồ Chí Minh 28/4/2022</a:t>
            </a:r>
            <a:endParaRPr 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31C9F-A03A-70D2-1A9D-26D8A87A7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1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528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CẤU ĐỀ THI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2911"/>
            <a:ext cx="10515600" cy="50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(60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298869"/>
            <a:ext cx="10515600" cy="3347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PHỎNG VẤN TẠI BÀN VÀ THỰC HÀNH TẠI LAB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32616" y="5839326"/>
            <a:ext cx="145181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4636" y="5807241"/>
            <a:ext cx="1035517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6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30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CẤU ĐỀ THI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2911"/>
            <a:ext cx="10515600" cy="50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(60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298869"/>
            <a:ext cx="10515600" cy="3347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PHỎNG VẤN TẠI BÀN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32616" y="5839326"/>
            <a:ext cx="145181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4636" y="5807241"/>
            <a:ext cx="1035517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6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701DF-2C57-4484-B54A-881D62FAE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BỘ PHẬN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CHÍNH</a:t>
            </a:r>
          </a:p>
        </p:txBody>
      </p:sp>
    </p:spTree>
    <p:extLst>
      <p:ext uri="{BB962C8B-B14F-4D97-AF65-F5344CB8AC3E}">
        <p14:creationId xmlns:p14="http://schemas.microsoft.com/office/powerpoint/2010/main" val="3503605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4DE50-DE80-44B2-ADB2-3FF615ED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199" y="174931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VỊ TRÍ TUYỂN DỤNG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3FF56D-CB18-481D-9643-6B26967940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297195"/>
              </p:ext>
            </p:extLst>
          </p:nvPr>
        </p:nvGraphicFramePr>
        <p:xfrm>
          <a:off x="904641" y="1208803"/>
          <a:ext cx="10972802" cy="5309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017">
                  <a:extLst>
                    <a:ext uri="{9D8B030D-6E8A-4147-A177-3AD203B41FA5}">
                      <a16:colId xmlns:a16="http://schemas.microsoft.com/office/drawing/2014/main" val="1325188351"/>
                    </a:ext>
                  </a:extLst>
                </a:gridCol>
                <a:gridCol w="4438781">
                  <a:extLst>
                    <a:ext uri="{9D8B030D-6E8A-4147-A177-3AD203B41FA5}">
                      <a16:colId xmlns:a16="http://schemas.microsoft.com/office/drawing/2014/main" val="2417138572"/>
                    </a:ext>
                  </a:extLst>
                </a:gridCol>
                <a:gridCol w="5416004">
                  <a:extLst>
                    <a:ext uri="{9D8B030D-6E8A-4147-A177-3AD203B41FA5}">
                      <a16:colId xmlns:a16="http://schemas.microsoft.com/office/drawing/2014/main" val="2362482870"/>
                    </a:ext>
                  </a:extLst>
                </a:gridCol>
              </a:tblGrid>
              <a:tr h="650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CHỨC DANH NGHỀ NGHIỆP  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 VIỆC LÀM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422695"/>
                  </a:ext>
                </a:extLst>
              </a:tr>
              <a:tr h="535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Bác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̃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III)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313668"/>
                  </a:ext>
                </a:extLst>
              </a:tr>
              <a:tr h="419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D4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III)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D4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D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393678"/>
                  </a:ext>
                </a:extLst>
              </a:tr>
              <a:tr h="436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 toán viên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0724584"/>
                  </a:ext>
                </a:extLst>
              </a:tr>
              <a:tr h="382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D4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D4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D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96566"/>
                  </a:ext>
                </a:extLst>
              </a:tr>
              <a:tr h="38247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1789741"/>
                  </a:ext>
                </a:extLst>
              </a:tr>
              <a:tr h="387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7108328"/>
                  </a:ext>
                </a:extLst>
              </a:tr>
              <a:tr h="415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5037930"/>
                  </a:ext>
                </a:extLst>
              </a:tr>
              <a:tr h="4325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 chức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245767"/>
                  </a:ext>
                </a:extLst>
              </a:tr>
              <a:tr h="4278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D4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Kỹ</a:t>
                      </a:r>
                      <a:r>
                        <a:rPr lang="es-E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s-E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s-E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lang="es-E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III)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D4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D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165740"/>
                  </a:ext>
                </a:extLst>
              </a:tr>
              <a:tr h="411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84D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543914"/>
                  </a:ext>
                </a:extLst>
              </a:tr>
              <a:tr h="429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 sự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9657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212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31DB-6484-44FF-BA97-AE0D8395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202" y="11764"/>
            <a:ext cx="10515600" cy="106626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VÀ CƠ CẤU ĐỀ THI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360C1-7435-4DCB-8AB2-469AE2868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588" y="1429350"/>
            <a:ext cx="10271759" cy="4514249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(40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0" lvl="0" indent="0">
              <a:buNone/>
            </a:pP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619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KTSH;</a:t>
            </a:r>
          </a:p>
          <a:p>
            <a:pPr marL="0" lvl="0" indent="4619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46196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1-5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58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69318-AC58-4926-A240-61A3167C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341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LIÊN QUAN </a:t>
            </a:r>
            <a:b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7A5DC-C8FF-41F4-8E4D-6415C03BC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169" y="1965158"/>
            <a:ext cx="9940507" cy="3777622"/>
          </a:xfrm>
        </p:spPr>
        <p:txBody>
          <a:bodyPr>
            <a:noAutofit/>
          </a:bodyPr>
          <a:lstStyle/>
          <a:p>
            <a:pPr marL="0" lvl="0" indent="461963" algn="just"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Luật viên chức 2010 số 58/2010/QH12 ngày 15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/11/2010.</a:t>
            </a:r>
          </a:p>
          <a:p>
            <a:pPr marL="0" lvl="0" indent="461963" algn="just"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chữa bệnh số 40/2009/QH12 ngày 23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/11/2009.</a:t>
            </a:r>
          </a:p>
          <a:p>
            <a:pPr marL="0" lvl="0" indent="461963" algn="just"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ảo hiểm xã hội số 58/2014/QH13 ngày 20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/11/2014.</a:t>
            </a:r>
          </a:p>
          <a:p>
            <a:pPr marL="0" lvl="0" indent="461963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07/2014/TT-BYT Quy định về quy tắc ứng xử của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CC,VC, NLĐ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làm việc tại các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CSYT.</a:t>
            </a:r>
          </a:p>
          <a:p>
            <a:pPr marL="0" lvl="0" indent="461963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NĐ115/2020/NĐ-CP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25/9/2020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VC.</a:t>
            </a:r>
          </a:p>
          <a:p>
            <a:pPr marL="0" lvl="0" indent="461963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chức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 BNĐ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QĐ 5178/QĐ-SYT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29/7/2020;  </a:t>
            </a:r>
          </a:p>
          <a:p>
            <a:pPr marL="0" lvl="0" indent="461963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1566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5C31F-02A2-4F73-B76C-66D6E9CC5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06"/>
            <a:ext cx="10515600" cy="10016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VÀ CƠ CẤU ĐỀ THI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8CDD3-4C98-4105-A676-912118B33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010" y="1559293"/>
            <a:ext cx="9627669" cy="4995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(60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5429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21BC-13F5-4FB4-BCE4-13B32A10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61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LIÊN QUAN </a:t>
            </a:r>
            <a:b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A9BB2-4ED3-4737-9C2E-F4E51E56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284" y="1374807"/>
            <a:ext cx="9705474" cy="5137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III):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43/2015/TT-BYT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26/11/2015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Bộ 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chức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01/2017/TT-BLĐTBXH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02/02/2017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Bộ LĐTB&amp;XH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88/2015/QH13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20/11/2015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174/2016/NĐ-CP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30/12/2016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8736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D1B3F-1E72-4833-AC6D-743E50A9E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02"/>
            <a:ext cx="10515600" cy="11165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LIÊN QUAN </a:t>
            </a:r>
            <a:b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A9028-AB7F-48F9-B56E-BBD30504A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88" y="1292994"/>
            <a:ext cx="10470683" cy="549602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8000" b="1" dirty="0">
                <a:solidFill>
                  <a:srgbClr val="00B050"/>
                </a:solidFill>
              </a:rPr>
              <a:t>+ </a:t>
            </a:r>
            <a:r>
              <a:rPr lang="en-US" sz="9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9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9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9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9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01/2011/QĐ13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11/11/2011.</a:t>
            </a:r>
          </a:p>
          <a:p>
            <a:pPr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13/2014/TT-BNV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31/10/2014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Bộ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chức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chức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9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9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9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9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9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02//2021/TT-BNV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11/6/2021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Bộ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chức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chức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chức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QĐ 5178/QĐ-SYT 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29/7/2020;  </a:t>
            </a:r>
          </a:p>
          <a:p>
            <a:pPr lvl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43/2015/TT-BYT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26/11/2015của Bộ Y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chức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62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30A32-102F-4A1D-B08A-4B96F1E9E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842" y="1905000"/>
            <a:ext cx="9956399" cy="435133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30/2020/NĐ-CP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02//2021/TT-BNV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Bộ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chức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chức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43/2012/QH13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9D1B3F-1E72-4833-AC6D-743E50A9E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02"/>
            <a:ext cx="10515600" cy="11165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LIÊN QUAN </a:t>
            </a:r>
            <a:b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121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58926-43C7-4E52-8DBC-0244A65E2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86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BỘ PHẬN LÂM SÀNG,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 LÂM SÀNG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36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E2F6-4363-478B-83C6-C3102962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0"/>
            <a:ext cx="10515600" cy="122304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LIÊN QUAN </a:t>
            </a:r>
            <a:b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EC750-ACD9-4861-A684-BD1A3DBC5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463" y="1690688"/>
            <a:ext cx="10388867" cy="493149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19/2013/TT-BYT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12/7/2013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Bộ 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43/2018/TT-BYT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25/12/2018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khoa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“Bộ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Nam".</a:t>
            </a:r>
          </a:p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do Bộ 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3122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E2F6-4363-478B-83C6-C3102962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0"/>
            <a:ext cx="10515600" cy="122304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LIÊN QUAN </a:t>
            </a:r>
            <a:b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EC750-ACD9-4861-A684-BD1A3DBC5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379" y="1690688"/>
            <a:ext cx="10420951" cy="493149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Tổ chức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115/2020/NĐ-CP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25/9/2020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chức.</a:t>
            </a: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58/2014/QH13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20/11/2014.</a:t>
            </a: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59/2015/TT-BLĐTBXH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29/12/2015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Bộ LĐTB&amp;XH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chức 2010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58/2010/QH12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15/11/2010.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7811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E2F6-4363-478B-83C6-C3102962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0"/>
            <a:ext cx="10515600" cy="122304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LIÊN QUAN </a:t>
            </a:r>
            <a:b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EC750-ACD9-4861-A684-BD1A3DBC5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484" y="1289786"/>
            <a:ext cx="10380846" cy="5332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98/2021/NĐ-CP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05/VBHN-BKHCN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  <a:endParaRPr 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OSI, VLAN,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DHCP,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client-server; RAID; Backup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Database: SQL Server, MongoDB.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4697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E2F6-4363-478B-83C6-C3102962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0"/>
            <a:ext cx="10515600" cy="122304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LIÊN QUAN </a:t>
            </a:r>
            <a:b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EC750-ACD9-4861-A684-BD1A3DBC5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042" y="1729340"/>
            <a:ext cx="10541267" cy="3757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Cán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Cán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30/2020/NĐ-CP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05/3/2020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43/2015/TT-BYT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26/11/2015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chức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CTXH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Cán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50/2015/TT-BLĐTBXH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08/12/2015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Bộ LĐTB&amp;XH ban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4818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E2F6-4363-478B-83C6-C3102962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58" y="402023"/>
            <a:ext cx="10515600" cy="122304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EC750-ACD9-4861-A684-BD1A3DBC5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778" y="1910614"/>
            <a:ext cx="10002253" cy="261326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81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E2F6-4363-478B-83C6-C3102962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0"/>
            <a:ext cx="10515600" cy="122304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SÁT KỸ NĂNG NGOẠI NGỮ VÀ TIN HỌC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chức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EC750-ACD9-4861-A684-BD1A3DBC5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338" y="1530417"/>
            <a:ext cx="10180319" cy="54148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Nam;</a:t>
            </a: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050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C214-523A-453A-BB6A-3EF0CC0AC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529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NGƯỜI TRÚNG TUYỂN</a:t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KỲ XÉT TUYỂN VIÊN CHỨC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218A0-8336-42D1-B802-74182535D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073" y="2212208"/>
            <a:ext cx="9966158" cy="3153877"/>
          </a:xfrm>
        </p:spPr>
        <p:txBody>
          <a:bodyPr>
            <a:noAutofit/>
          </a:bodyPr>
          <a:lstStyle/>
          <a:p>
            <a:pPr marL="0" indent="40481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chức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0481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0481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0481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chức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0481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chức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57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B3371D-7271-4C0C-89AE-F937BA24F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50" y="168442"/>
            <a:ext cx="11944950" cy="65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20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909" y="194522"/>
            <a:ext cx="8624038" cy="598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15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i chuc may man truoc khi di thi">
            <a:extLst>
              <a:ext uri="{FF2B5EF4-FFF2-40B4-BE49-F238E27FC236}">
                <a16:creationId xmlns:a16="http://schemas.microsoft.com/office/drawing/2014/main" id="{35FFA196-51FD-4645-A9A1-CA54253EC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1712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anh-nen-powerpoint-cam-on-8.jpeg">
            <a:extLst>
              <a:ext uri="{FF2B5EF4-FFF2-40B4-BE49-F238E27FC236}">
                <a16:creationId xmlns:a16="http://schemas.microsoft.com/office/drawing/2014/main" id="{649B94F2-1FE2-4D6A-A268-82C0EDFC49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anh-nen-powerpoint-cam-on-2.jpeg">
            <a:extLst>
              <a:ext uri="{FF2B5EF4-FFF2-40B4-BE49-F238E27FC236}">
                <a16:creationId xmlns:a16="http://schemas.microsoft.com/office/drawing/2014/main" id="{BBD8F71F-F239-44B3-BB85-E120E3F6BD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ThuThuatTinHoc - Slide cảm ơn đẹp (21)">
            <a:extLst>
              <a:ext uri="{FF2B5EF4-FFF2-40B4-BE49-F238E27FC236}">
                <a16:creationId xmlns:a16="http://schemas.microsoft.com/office/drawing/2014/main" id="{48F056D7-1860-457C-B192-4D955120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291" y="0"/>
            <a:ext cx="50207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68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8243"/>
          </a:xfrm>
        </p:spPr>
        <p:txBody>
          <a:bodyPr/>
          <a:lstStyle/>
          <a:p>
            <a:pPr algn="ctr"/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/>
              <a:t>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, </a:t>
            </a:r>
            <a:r>
              <a:rPr lang="en-US" dirty="0" err="1"/>
              <a:t>cận</a:t>
            </a:r>
            <a:r>
              <a:rPr lang="en-US" dirty="0"/>
              <a:t>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sàng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879941"/>
              </p:ext>
            </p:extLst>
          </p:nvPr>
        </p:nvGraphicFramePr>
        <p:xfrm>
          <a:off x="1965159" y="1219200"/>
          <a:ext cx="8566483" cy="5309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2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62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tuyển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III)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dưỡng hạng III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dưỡng chăm sóc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dưỡng hạng IV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dưỡng chăm sóc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Dược sĩ (hạng III)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Dược lâm sàng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 vụ dược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9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Kỹ</a:t>
                      </a:r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s-E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III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Kỹ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90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vi-V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Kỹ sư (hạng III)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giám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kỹ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81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THI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tùy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phận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3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528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CƠ CẤU ĐỀ THI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2911"/>
            <a:ext cx="10515600" cy="50048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 err="1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 (40 </a:t>
            </a:r>
            <a:r>
              <a:rPr lang="en-US" sz="2000" dirty="0" err="1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000" dirty="0" err="1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000" dirty="0" err="1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000" dirty="0" err="1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solidFill>
                  <a:srgbClr val="FF0000"/>
                </a:solidFill>
                <a:latin typeface="Times" panose="02020603060405020304" pitchFamily="18" charset="0"/>
                <a:cs typeface="Times New Roman" panose="02020603050405020304" pitchFamily="18" charset="0"/>
              </a:rPr>
              <a:t>điểm</a:t>
            </a:r>
            <a:endParaRPr lang="en-US" sz="2000" dirty="0">
              <a:solidFill>
                <a:srgbClr val="FF0000"/>
              </a:solidFill>
              <a:latin typeface="Times" panose="0202060306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" panose="0202060306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35505" y="2380674"/>
            <a:ext cx="10515600" cy="3347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Times" panose="0202060306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" panose="0202060306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" panose="0202060306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" panose="0202060306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" panose="0202060306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" panose="0202060306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Luật viên chức 2010 số 58/2010/QH12 ngày 15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Luật 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K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hám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chữa bệnh số 40/2009/QH12 ngày 23 tháng 11 năm 2009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115/2020/NĐ-CP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112/2020/NĐ-CP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" panose="0202060306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dirty="0">
                <a:latin typeface="Times" panose="0202060306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Times" panose="0202060306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42737" y="5839326"/>
            <a:ext cx="145181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 panose="0202060306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6947" y="5728627"/>
            <a:ext cx="749166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" panose="0202060306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4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  <a:cs typeface="Times New Roman" panose="02020603050405020304" pitchFamily="18" charset="0"/>
              </a:rPr>
              <a:t>báo</a:t>
            </a:r>
            <a:endParaRPr lang="en-US" sz="2400" dirty="0">
              <a:latin typeface="Times" panose="0202060306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" panose="0202060306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" panose="0202060306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" panose="0202060306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" panose="0202060306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 err="1">
                <a:latin typeface="Times" panose="0202060306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" panose="02020603060405020304" pitchFamily="18" charset="0"/>
                <a:cs typeface="Times New Roman" panose="02020603050405020304" pitchFamily="18" charset="0"/>
              </a:rPr>
              <a:t> Y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2393" y="1936166"/>
            <a:ext cx="4495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" panose="0202060306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800" b="1" dirty="0">
                <a:solidFill>
                  <a:srgbClr val="00B050"/>
                </a:solidFill>
                <a:latin typeface="Times" panose="0202060306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PHỎNG VẤN TẠI BÀN </a:t>
            </a:r>
            <a:endParaRPr lang="en-US" sz="2800" dirty="0">
              <a:latin typeface="Times" panose="0202060306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528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CẤU ĐỀ THI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2911"/>
            <a:ext cx="10515600" cy="50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(60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54769" y="2272382"/>
            <a:ext cx="10515600" cy="3347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NỘI KHOA VÀ KHTH: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PHỎNG VẤN TẠI BÀN 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1-2,5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42737" y="5839326"/>
            <a:ext cx="145181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6947" y="5892300"/>
            <a:ext cx="840606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7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CẤU ĐỀ THI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2911"/>
            <a:ext cx="10515600" cy="50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(60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03421" y="2272382"/>
            <a:ext cx="10515600" cy="3347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DƯỠNG (HẠNG III, HẠNG IV):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PHỎNG VẤN TẠI BÀN 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ứng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42737" y="5839326"/>
            <a:ext cx="145181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6947" y="5892300"/>
            <a:ext cx="840606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11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CẤU ĐỀ THI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2911"/>
            <a:ext cx="10515600" cy="50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(60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71074" y="2161289"/>
            <a:ext cx="10948736" cy="33896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 SĨ: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TRÊN MÁY TÍNH, VÀ TRẢ LỜI TẠI BÀN KTSH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</a:t>
            </a:r>
            <a:r>
              <a:rPr lang="vi-V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(40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Vancomycin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(20đ).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HSBA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(20đ)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2616" y="5839326"/>
            <a:ext cx="145181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4636" y="5807241"/>
            <a:ext cx="1035517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39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30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CẤU ĐỀ THI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368" y="1307434"/>
            <a:ext cx="10515600" cy="50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(60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8937" y="1934662"/>
            <a:ext cx="10940717" cy="3713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 SĨ: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TRÊN MÁY TÍNH, VÀ TRẢ LỜI TẠI BÀN KTSH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01-02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VEN-ABC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2616" y="5839326"/>
            <a:ext cx="145181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4636" y="5807241"/>
            <a:ext cx="1035517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3974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338</TotalTime>
  <Words>2394</Words>
  <Application>Microsoft Office PowerPoint</Application>
  <PresentationFormat>Widescreen</PresentationFormat>
  <Paragraphs>211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Gothic</vt:lpstr>
      <vt:lpstr>Times</vt:lpstr>
      <vt:lpstr>Times New Roman</vt:lpstr>
      <vt:lpstr>Wingdings</vt:lpstr>
      <vt:lpstr>Wingdings 3</vt:lpstr>
      <vt:lpstr>Wisp</vt:lpstr>
      <vt:lpstr>HƯỚNG DẪN  ÔN TẬP XÉT TUYỂN VIÊN CHỨC NĂM 2022  Thành phố Hồ Chí Minh 28/4/2022</vt:lpstr>
      <vt:lpstr>PowerPoint Presentation</vt:lpstr>
      <vt:lpstr>Bộ phận lâm sàng, cận lâm sàng</vt:lpstr>
      <vt:lpstr>HÌNH THỨC THI</vt:lpstr>
      <vt:lpstr>CƠ CẤU ĐỀ THI</vt:lpstr>
      <vt:lpstr>CƠ CẤU ĐỀ THI</vt:lpstr>
      <vt:lpstr>CƠ CẤU ĐỀ THI</vt:lpstr>
      <vt:lpstr>CƠ CẤU ĐỀ THI</vt:lpstr>
      <vt:lpstr>CƠ CẤU ĐỀ THI</vt:lpstr>
      <vt:lpstr>CƠ CẤU ĐỀ THI</vt:lpstr>
      <vt:lpstr>CƠ CẤU ĐỀ THI</vt:lpstr>
      <vt:lpstr>PowerPoint Presentation</vt:lpstr>
      <vt:lpstr>CÁC VỊ TRÍ TUYỂN DỤNG </vt:lpstr>
      <vt:lpstr>HÌNH THỨC VÀ CƠ CẤU ĐỀ THI</vt:lpstr>
      <vt:lpstr>KIẾN THỨC LIÊN QUAN  (Đối với Kiến thức chung)</vt:lpstr>
      <vt:lpstr>HÌNH THỨC VÀ CƠ CẤU ĐỀ THI</vt:lpstr>
      <vt:lpstr>KIẾN THỨC LIÊN QUAN  (Đối với Kiến thức về nghiệp vụ chuyên ngành)</vt:lpstr>
      <vt:lpstr>KIẾN THỨC LIÊN QUAN  (Đối với Kiến thức về nghiệp vụ chuyên ngành)</vt:lpstr>
      <vt:lpstr>KIẾN THỨC LIÊN QUAN  (Đối với Kiến thức về nghiệp vụ chuyên ngành)</vt:lpstr>
      <vt:lpstr>KIẾN THỨC LIÊN QUAN  (Đối với Kiến thức về nghiệp vụ chuyên ngành)</vt:lpstr>
      <vt:lpstr>KIẾN THỨC LIÊN QUAN  (Đối với Kiến thức về nghiệp vụ chuyên ngành)</vt:lpstr>
      <vt:lpstr>KIẾN THỨC LIÊN QUAN  (Đối với Kiến thức về nghiệp vụ chuyên ngành)</vt:lpstr>
      <vt:lpstr>KIẾN THỨC LIÊN QUAN  (Đối với Kiến thức về nghiệp vụ chuyên ngành)</vt:lpstr>
      <vt:lpstr>LƯU Ý</vt:lpstr>
      <vt:lpstr>KHẢO SÁT KỸ NĂNG NGOẠI NGỮ VÀ TIN HỌC (Đối với chức danh Chuyên viên)</vt:lpstr>
      <vt:lpstr> XÁC ĐỊNH NGƯỜI TRÚNG TUYỂN TRONG KỲ XÉT TUYỂN VIÊN CHỨC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HƯỚNG DẪN  THI XÉT TUYỂN VIÊN CHỨC NĂM 2022</dc:title>
  <dc:creator>Kho Chan</dc:creator>
  <cp:lastModifiedBy>Tổ chức cán bộ</cp:lastModifiedBy>
  <cp:revision>28</cp:revision>
  <dcterms:created xsi:type="dcterms:W3CDTF">2022-04-27T02:22:32Z</dcterms:created>
  <dcterms:modified xsi:type="dcterms:W3CDTF">2022-04-28T07:04:39Z</dcterms:modified>
</cp:coreProperties>
</file>